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1F14B-3F2D-477B-A943-20FAAD944166}" type="datetimeFigureOut">
              <a:rPr lang="de-DE" smtClean="0"/>
              <a:t>28.08.2012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07B60-811B-4E0D-9020-FB56D581DE59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uppieren 68"/>
          <p:cNvGrpSpPr/>
          <p:nvPr/>
        </p:nvGrpSpPr>
        <p:grpSpPr>
          <a:xfrm rot="13500000">
            <a:off x="6780044" y="970369"/>
            <a:ext cx="309137" cy="259530"/>
            <a:chOff x="4209597" y="2395910"/>
            <a:chExt cx="309137" cy="259530"/>
          </a:xfrm>
          <a:solidFill>
            <a:schemeClr val="bg1"/>
          </a:solidFill>
        </p:grpSpPr>
        <p:sp>
          <p:nvSpPr>
            <p:cNvPr id="70" name="Gleichschenkliges Dreieck 69"/>
            <p:cNvSpPr/>
            <p:nvPr/>
          </p:nvSpPr>
          <p:spPr>
            <a:xfrm>
              <a:off x="4217679" y="2395910"/>
              <a:ext cx="301055" cy="259530"/>
            </a:xfrm>
            <a:prstGeom prst="triangl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71" name="Gerade Verbindung 70"/>
            <p:cNvCxnSpPr/>
            <p:nvPr/>
          </p:nvCxnSpPr>
          <p:spPr>
            <a:xfrm rot="16200000" flipH="1">
              <a:off x="4359331" y="2246177"/>
              <a:ext cx="1588" cy="301055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ieren 65"/>
          <p:cNvGrpSpPr/>
          <p:nvPr/>
        </p:nvGrpSpPr>
        <p:grpSpPr>
          <a:xfrm rot="18900000">
            <a:off x="7525894" y="933832"/>
            <a:ext cx="309137" cy="259530"/>
            <a:chOff x="4209597" y="2395910"/>
            <a:chExt cx="309137" cy="259530"/>
          </a:xfrm>
          <a:solidFill>
            <a:schemeClr val="bg1"/>
          </a:solidFill>
        </p:grpSpPr>
        <p:sp>
          <p:nvSpPr>
            <p:cNvPr id="67" name="Gleichschenkliges Dreieck 66"/>
            <p:cNvSpPr/>
            <p:nvPr/>
          </p:nvSpPr>
          <p:spPr>
            <a:xfrm>
              <a:off x="4217679" y="2395910"/>
              <a:ext cx="301055" cy="259530"/>
            </a:xfrm>
            <a:prstGeom prst="triangl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68" name="Gerade Verbindung 67"/>
            <p:cNvCxnSpPr/>
            <p:nvPr/>
          </p:nvCxnSpPr>
          <p:spPr>
            <a:xfrm rot="16200000" flipH="1">
              <a:off x="4359331" y="2246177"/>
              <a:ext cx="1588" cy="301055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uppieren 62"/>
          <p:cNvGrpSpPr/>
          <p:nvPr/>
        </p:nvGrpSpPr>
        <p:grpSpPr>
          <a:xfrm rot="13500000">
            <a:off x="7577841" y="1680094"/>
            <a:ext cx="309137" cy="259530"/>
            <a:chOff x="4209597" y="2395910"/>
            <a:chExt cx="309137" cy="259530"/>
          </a:xfrm>
          <a:solidFill>
            <a:schemeClr val="bg1"/>
          </a:solidFill>
        </p:grpSpPr>
        <p:sp>
          <p:nvSpPr>
            <p:cNvPr id="64" name="Gleichschenkliges Dreieck 63"/>
            <p:cNvSpPr/>
            <p:nvPr/>
          </p:nvSpPr>
          <p:spPr>
            <a:xfrm>
              <a:off x="4217679" y="2395910"/>
              <a:ext cx="301055" cy="259530"/>
            </a:xfrm>
            <a:prstGeom prst="triangl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65" name="Gerade Verbindung 64"/>
            <p:cNvCxnSpPr/>
            <p:nvPr/>
          </p:nvCxnSpPr>
          <p:spPr>
            <a:xfrm rot="16200000" flipH="1">
              <a:off x="4359331" y="2246177"/>
              <a:ext cx="1588" cy="301055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ieren 61"/>
          <p:cNvGrpSpPr/>
          <p:nvPr/>
        </p:nvGrpSpPr>
        <p:grpSpPr>
          <a:xfrm rot="18900000">
            <a:off x="6740462" y="1676931"/>
            <a:ext cx="309137" cy="259530"/>
            <a:chOff x="4209597" y="2395910"/>
            <a:chExt cx="309137" cy="259530"/>
          </a:xfrm>
          <a:solidFill>
            <a:schemeClr val="bg1"/>
          </a:solidFill>
        </p:grpSpPr>
        <p:sp>
          <p:nvSpPr>
            <p:cNvPr id="59" name="Gleichschenkliges Dreieck 58"/>
            <p:cNvSpPr/>
            <p:nvPr/>
          </p:nvSpPr>
          <p:spPr>
            <a:xfrm>
              <a:off x="4217679" y="2395910"/>
              <a:ext cx="301055" cy="259530"/>
            </a:xfrm>
            <a:prstGeom prst="triangl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61" name="Gerade Verbindung 60"/>
            <p:cNvCxnSpPr/>
            <p:nvPr/>
          </p:nvCxnSpPr>
          <p:spPr>
            <a:xfrm rot="16200000" flipH="1">
              <a:off x="4359331" y="2246177"/>
              <a:ext cx="1588" cy="301055"/>
            </a:xfrm>
            <a:prstGeom prst="line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Textfeld 87"/>
          <p:cNvSpPr txBox="1"/>
          <p:nvPr/>
        </p:nvSpPr>
        <p:spPr>
          <a:xfrm>
            <a:off x="2244304" y="3675936"/>
            <a:ext cx="6285206" cy="1739443"/>
          </a:xfrm>
          <a:prstGeom prst="round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endParaRPr lang="de-DE" sz="1400" dirty="0" smtClean="0"/>
          </a:p>
          <a:p>
            <a:endParaRPr lang="de-DE" sz="1400" dirty="0" smtClean="0"/>
          </a:p>
          <a:p>
            <a:r>
              <a:rPr lang="de-DE" sz="1600" b="1" dirty="0" smtClean="0"/>
              <a:t>Prozessor</a:t>
            </a:r>
          </a:p>
          <a:p>
            <a:endParaRPr lang="de-DE" sz="1600" dirty="0"/>
          </a:p>
          <a:p>
            <a:r>
              <a:rPr lang="de-DE" sz="1600" dirty="0" smtClean="0"/>
              <a:t>(Ladesteuerung)</a:t>
            </a:r>
          </a:p>
          <a:p>
            <a:endParaRPr lang="de-DE" sz="1400" dirty="0"/>
          </a:p>
        </p:txBody>
      </p:sp>
      <p:cxnSp>
        <p:nvCxnSpPr>
          <p:cNvPr id="125" name="Gerade Verbindung 124"/>
          <p:cNvCxnSpPr>
            <a:endCxn id="136" idx="3"/>
          </p:cNvCxnSpPr>
          <p:nvPr/>
        </p:nvCxnSpPr>
        <p:spPr>
          <a:xfrm rot="5400000">
            <a:off x="6172615" y="4319694"/>
            <a:ext cx="816541" cy="481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Gerade Verbindung 85"/>
          <p:cNvCxnSpPr/>
          <p:nvPr/>
        </p:nvCxnSpPr>
        <p:spPr>
          <a:xfrm rot="16200000" flipH="1">
            <a:off x="6052401" y="3488210"/>
            <a:ext cx="4085671" cy="258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681266" y="285729"/>
            <a:ext cx="5981440" cy="357190"/>
          </a:xfrm>
        </p:spPr>
        <p:txBody>
          <a:bodyPr>
            <a:noAutofit/>
          </a:bodyPr>
          <a:lstStyle/>
          <a:p>
            <a:r>
              <a:rPr lang="de-DE" sz="1800" u="sng" dirty="0" smtClean="0"/>
              <a:t>Neues (?) Ladegerät-Konzept</a:t>
            </a:r>
            <a:endParaRPr lang="de-DE" sz="1800" u="sng" dirty="0"/>
          </a:p>
        </p:txBody>
      </p:sp>
      <p:sp>
        <p:nvSpPr>
          <p:cNvPr id="15" name="Textfeld 14"/>
          <p:cNvSpPr txBox="1"/>
          <p:nvPr/>
        </p:nvSpPr>
        <p:spPr>
          <a:xfrm>
            <a:off x="2214376" y="852256"/>
            <a:ext cx="1757779" cy="126188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de-DE" sz="1400" dirty="0" smtClean="0"/>
          </a:p>
          <a:p>
            <a:pPr algn="ctr"/>
            <a:r>
              <a:rPr lang="de-DE" sz="1600" dirty="0" smtClean="0"/>
              <a:t>Dimmer (Phasenanschnitt) 1kW</a:t>
            </a:r>
          </a:p>
          <a:p>
            <a:pPr algn="ctr"/>
            <a:endParaRPr lang="de-DE" sz="1400" dirty="0"/>
          </a:p>
        </p:txBody>
      </p:sp>
      <p:grpSp>
        <p:nvGrpSpPr>
          <p:cNvPr id="23" name="Gruppieren 22"/>
          <p:cNvGrpSpPr/>
          <p:nvPr/>
        </p:nvGrpSpPr>
        <p:grpSpPr>
          <a:xfrm>
            <a:off x="3972155" y="1110181"/>
            <a:ext cx="1819288" cy="711310"/>
            <a:chOff x="3358348" y="1142190"/>
            <a:chExt cx="1285090" cy="502448"/>
          </a:xfrm>
        </p:grpSpPr>
        <p:sp>
          <p:nvSpPr>
            <p:cNvPr id="16" name="Rechteck 15"/>
            <p:cNvSpPr/>
            <p:nvPr/>
          </p:nvSpPr>
          <p:spPr>
            <a:xfrm>
              <a:off x="4214810" y="1142984"/>
              <a:ext cx="142876" cy="50006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Rechteck 16"/>
            <p:cNvSpPr/>
            <p:nvPr/>
          </p:nvSpPr>
          <p:spPr>
            <a:xfrm>
              <a:off x="4500562" y="1142984"/>
              <a:ext cx="142876" cy="50006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9" name="Gerade Verbindung 18"/>
            <p:cNvCxnSpPr/>
            <p:nvPr/>
          </p:nvCxnSpPr>
          <p:spPr>
            <a:xfrm rot="5400000">
              <a:off x="4179091" y="1393017"/>
              <a:ext cx="500066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>
              <a:stCxn id="16" idx="0"/>
            </p:cNvCxnSpPr>
            <p:nvPr/>
          </p:nvCxnSpPr>
          <p:spPr>
            <a:xfrm rot="16200000" flipV="1">
              <a:off x="3821901" y="678637"/>
              <a:ext cx="1588" cy="92869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/>
          </p:nvCxnSpPr>
          <p:spPr>
            <a:xfrm rot="16200000" flipV="1">
              <a:off x="3821901" y="1179497"/>
              <a:ext cx="1588" cy="92869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pieren 43"/>
          <p:cNvGrpSpPr/>
          <p:nvPr/>
        </p:nvGrpSpPr>
        <p:grpSpPr>
          <a:xfrm>
            <a:off x="3972155" y="1189831"/>
            <a:ext cx="1212484" cy="538549"/>
            <a:chOff x="4376691" y="1189831"/>
            <a:chExt cx="1212484" cy="538549"/>
          </a:xfrm>
        </p:grpSpPr>
        <p:cxnSp>
          <p:nvCxnSpPr>
            <p:cNvPr id="27" name="Gerade Verbindung 26"/>
            <p:cNvCxnSpPr/>
            <p:nvPr/>
          </p:nvCxnSpPr>
          <p:spPr>
            <a:xfrm>
              <a:off x="4376691" y="1458902"/>
              <a:ext cx="1212484" cy="1588"/>
            </a:xfrm>
            <a:prstGeom prst="line">
              <a:avLst/>
            </a:prstGeom>
            <a:ln w="127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Freihandform 31"/>
            <p:cNvSpPr/>
            <p:nvPr/>
          </p:nvSpPr>
          <p:spPr>
            <a:xfrm>
              <a:off x="4612689" y="1194594"/>
              <a:ext cx="438150" cy="262731"/>
            </a:xfrm>
            <a:custGeom>
              <a:avLst/>
              <a:gdLst>
                <a:gd name="connsiteX0" fmla="*/ 0 w 438150"/>
                <a:gd name="connsiteY0" fmla="*/ 262731 h 262731"/>
                <a:gd name="connsiteX1" fmla="*/ 219075 w 438150"/>
                <a:gd name="connsiteY1" fmla="*/ 794 h 262731"/>
                <a:gd name="connsiteX2" fmla="*/ 438150 w 438150"/>
                <a:gd name="connsiteY2" fmla="*/ 257969 h 26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38150" h="262731">
                  <a:moveTo>
                    <a:pt x="0" y="262731"/>
                  </a:moveTo>
                  <a:cubicBezTo>
                    <a:pt x="73025" y="132159"/>
                    <a:pt x="146050" y="1588"/>
                    <a:pt x="219075" y="794"/>
                  </a:cubicBezTo>
                  <a:cubicBezTo>
                    <a:pt x="292100" y="0"/>
                    <a:pt x="365125" y="128984"/>
                    <a:pt x="438150" y="257969"/>
                  </a:cubicBezTo>
                </a:path>
              </a:pathLst>
            </a:cu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3" name="Freihandform 32"/>
            <p:cNvSpPr/>
            <p:nvPr/>
          </p:nvSpPr>
          <p:spPr>
            <a:xfrm rot="10800000">
              <a:off x="5055602" y="1460886"/>
              <a:ext cx="438150" cy="262731"/>
            </a:xfrm>
            <a:custGeom>
              <a:avLst/>
              <a:gdLst>
                <a:gd name="connsiteX0" fmla="*/ 0 w 438150"/>
                <a:gd name="connsiteY0" fmla="*/ 262731 h 262731"/>
                <a:gd name="connsiteX1" fmla="*/ 219075 w 438150"/>
                <a:gd name="connsiteY1" fmla="*/ 794 h 262731"/>
                <a:gd name="connsiteX2" fmla="*/ 438150 w 438150"/>
                <a:gd name="connsiteY2" fmla="*/ 257969 h 26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38150" h="262731">
                  <a:moveTo>
                    <a:pt x="0" y="262731"/>
                  </a:moveTo>
                  <a:cubicBezTo>
                    <a:pt x="73025" y="132159"/>
                    <a:pt x="146050" y="1588"/>
                    <a:pt x="219075" y="794"/>
                  </a:cubicBezTo>
                  <a:cubicBezTo>
                    <a:pt x="292100" y="0"/>
                    <a:pt x="365125" y="128984"/>
                    <a:pt x="438150" y="257969"/>
                  </a:cubicBezTo>
                </a:path>
              </a:pathLst>
            </a:cu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4" name="Rechteck 33"/>
            <p:cNvSpPr/>
            <p:nvPr/>
          </p:nvSpPr>
          <p:spPr>
            <a:xfrm>
              <a:off x="4607926" y="1189831"/>
              <a:ext cx="90488" cy="2627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0" name="Rechteck 39"/>
            <p:cNvSpPr/>
            <p:nvPr/>
          </p:nvSpPr>
          <p:spPr>
            <a:xfrm>
              <a:off x="5050839" y="1465649"/>
              <a:ext cx="90488" cy="2627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2" name="Freihandform 41"/>
            <p:cNvSpPr/>
            <p:nvPr/>
          </p:nvSpPr>
          <p:spPr>
            <a:xfrm>
              <a:off x="4622215" y="1300163"/>
              <a:ext cx="80962" cy="157162"/>
            </a:xfrm>
            <a:custGeom>
              <a:avLst/>
              <a:gdLst>
                <a:gd name="connsiteX0" fmla="*/ 0 w 80962"/>
                <a:gd name="connsiteY0" fmla="*/ 157162 h 157162"/>
                <a:gd name="connsiteX1" fmla="*/ 76200 w 80962"/>
                <a:gd name="connsiteY1" fmla="*/ 152400 h 157162"/>
                <a:gd name="connsiteX2" fmla="*/ 80962 w 80962"/>
                <a:gd name="connsiteY2" fmla="*/ 0 h 157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" h="157162">
                  <a:moveTo>
                    <a:pt x="0" y="157162"/>
                  </a:moveTo>
                  <a:lnTo>
                    <a:pt x="76200" y="152400"/>
                  </a:lnTo>
                  <a:lnTo>
                    <a:pt x="80962" y="0"/>
                  </a:lnTo>
                </a:path>
              </a:pathLst>
            </a:custGeom>
            <a:solidFill>
              <a:schemeClr val="bg1"/>
            </a:solidFill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3" name="Freihandform 42"/>
            <p:cNvSpPr/>
            <p:nvPr/>
          </p:nvSpPr>
          <p:spPr>
            <a:xfrm flipV="1">
              <a:off x="5055602" y="1456123"/>
              <a:ext cx="80962" cy="157162"/>
            </a:xfrm>
            <a:custGeom>
              <a:avLst/>
              <a:gdLst>
                <a:gd name="connsiteX0" fmla="*/ 0 w 80962"/>
                <a:gd name="connsiteY0" fmla="*/ 157162 h 157162"/>
                <a:gd name="connsiteX1" fmla="*/ 76200 w 80962"/>
                <a:gd name="connsiteY1" fmla="*/ 152400 h 157162"/>
                <a:gd name="connsiteX2" fmla="*/ 80962 w 80962"/>
                <a:gd name="connsiteY2" fmla="*/ 0 h 157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" h="157162">
                  <a:moveTo>
                    <a:pt x="0" y="157162"/>
                  </a:moveTo>
                  <a:lnTo>
                    <a:pt x="76200" y="152400"/>
                  </a:lnTo>
                  <a:lnTo>
                    <a:pt x="80962" y="0"/>
                  </a:lnTo>
                </a:path>
              </a:pathLst>
            </a:cu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47" name="Gruppieren 46"/>
          <p:cNvGrpSpPr/>
          <p:nvPr/>
        </p:nvGrpSpPr>
        <p:grpSpPr>
          <a:xfrm>
            <a:off x="380126" y="1100134"/>
            <a:ext cx="1839476" cy="727459"/>
            <a:chOff x="784662" y="1138238"/>
            <a:chExt cx="1839476" cy="727459"/>
          </a:xfrm>
        </p:grpSpPr>
        <p:grpSp>
          <p:nvGrpSpPr>
            <p:cNvPr id="14" name="Gruppieren 13"/>
            <p:cNvGrpSpPr/>
            <p:nvPr/>
          </p:nvGrpSpPr>
          <p:grpSpPr>
            <a:xfrm>
              <a:off x="784662" y="1357298"/>
              <a:ext cx="572628" cy="285752"/>
              <a:chOff x="784662" y="1357298"/>
              <a:chExt cx="572628" cy="285752"/>
            </a:xfrm>
          </p:grpSpPr>
          <p:sp>
            <p:nvSpPr>
              <p:cNvPr id="6" name="Flussdiagramm: Verzögerung 5"/>
              <p:cNvSpPr/>
              <p:nvPr/>
            </p:nvSpPr>
            <p:spPr>
              <a:xfrm>
                <a:off x="928662" y="1357298"/>
                <a:ext cx="428628" cy="285752"/>
              </a:xfrm>
              <a:prstGeom prst="flowChartDelay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8" name="Gerade Verbindung 7"/>
              <p:cNvCxnSpPr/>
              <p:nvPr/>
            </p:nvCxnSpPr>
            <p:spPr>
              <a:xfrm rot="10800000">
                <a:off x="784662" y="1428736"/>
                <a:ext cx="14400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Gerade Verbindung 11"/>
              <p:cNvCxnSpPr/>
              <p:nvPr/>
            </p:nvCxnSpPr>
            <p:spPr>
              <a:xfrm rot="10800000">
                <a:off x="784662" y="1571612"/>
                <a:ext cx="14400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Freihandform 44"/>
            <p:cNvSpPr/>
            <p:nvPr/>
          </p:nvSpPr>
          <p:spPr>
            <a:xfrm>
              <a:off x="1285875" y="1138238"/>
              <a:ext cx="1338263" cy="252412"/>
            </a:xfrm>
            <a:custGeom>
              <a:avLst/>
              <a:gdLst>
                <a:gd name="connsiteX0" fmla="*/ 0 w 1338263"/>
                <a:gd name="connsiteY0" fmla="*/ 252412 h 252412"/>
                <a:gd name="connsiteX1" fmla="*/ 428625 w 1338263"/>
                <a:gd name="connsiteY1" fmla="*/ 0 h 252412"/>
                <a:gd name="connsiteX2" fmla="*/ 1338263 w 1338263"/>
                <a:gd name="connsiteY2" fmla="*/ 0 h 252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8263" h="252412">
                  <a:moveTo>
                    <a:pt x="0" y="252412"/>
                  </a:moveTo>
                  <a:lnTo>
                    <a:pt x="428625" y="0"/>
                  </a:lnTo>
                  <a:lnTo>
                    <a:pt x="1338263" y="0"/>
                  </a:ln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6" name="Freihandform 45"/>
            <p:cNvSpPr/>
            <p:nvPr/>
          </p:nvSpPr>
          <p:spPr>
            <a:xfrm flipV="1">
              <a:off x="1285875" y="1613285"/>
              <a:ext cx="1338263" cy="252412"/>
            </a:xfrm>
            <a:custGeom>
              <a:avLst/>
              <a:gdLst>
                <a:gd name="connsiteX0" fmla="*/ 0 w 1338263"/>
                <a:gd name="connsiteY0" fmla="*/ 252412 h 252412"/>
                <a:gd name="connsiteX1" fmla="*/ 428625 w 1338263"/>
                <a:gd name="connsiteY1" fmla="*/ 0 h 252412"/>
                <a:gd name="connsiteX2" fmla="*/ 1338263 w 1338263"/>
                <a:gd name="connsiteY2" fmla="*/ 0 h 252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8263" h="252412">
                  <a:moveTo>
                    <a:pt x="0" y="252412"/>
                  </a:moveTo>
                  <a:lnTo>
                    <a:pt x="428625" y="0"/>
                  </a:lnTo>
                  <a:lnTo>
                    <a:pt x="1338263" y="0"/>
                  </a:ln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56" name="Gruppieren 55"/>
          <p:cNvGrpSpPr/>
          <p:nvPr/>
        </p:nvGrpSpPr>
        <p:grpSpPr>
          <a:xfrm>
            <a:off x="1007118" y="1194594"/>
            <a:ext cx="1212484" cy="529023"/>
            <a:chOff x="1411654" y="1194594"/>
            <a:chExt cx="1212484" cy="529023"/>
          </a:xfrm>
        </p:grpSpPr>
        <p:cxnSp>
          <p:nvCxnSpPr>
            <p:cNvPr id="49" name="Gerade Verbindung 48"/>
            <p:cNvCxnSpPr/>
            <p:nvPr/>
          </p:nvCxnSpPr>
          <p:spPr>
            <a:xfrm>
              <a:off x="1411654" y="1458902"/>
              <a:ext cx="1212484" cy="1588"/>
            </a:xfrm>
            <a:prstGeom prst="line">
              <a:avLst/>
            </a:prstGeom>
            <a:ln w="127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Freihandform 49"/>
            <p:cNvSpPr/>
            <p:nvPr/>
          </p:nvSpPr>
          <p:spPr>
            <a:xfrm>
              <a:off x="1647652" y="1194594"/>
              <a:ext cx="438150" cy="262731"/>
            </a:xfrm>
            <a:custGeom>
              <a:avLst/>
              <a:gdLst>
                <a:gd name="connsiteX0" fmla="*/ 0 w 438150"/>
                <a:gd name="connsiteY0" fmla="*/ 262731 h 262731"/>
                <a:gd name="connsiteX1" fmla="*/ 219075 w 438150"/>
                <a:gd name="connsiteY1" fmla="*/ 794 h 262731"/>
                <a:gd name="connsiteX2" fmla="*/ 438150 w 438150"/>
                <a:gd name="connsiteY2" fmla="*/ 257969 h 26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38150" h="262731">
                  <a:moveTo>
                    <a:pt x="0" y="262731"/>
                  </a:moveTo>
                  <a:cubicBezTo>
                    <a:pt x="73025" y="132159"/>
                    <a:pt x="146050" y="1588"/>
                    <a:pt x="219075" y="794"/>
                  </a:cubicBezTo>
                  <a:cubicBezTo>
                    <a:pt x="292100" y="0"/>
                    <a:pt x="365125" y="128984"/>
                    <a:pt x="438150" y="257969"/>
                  </a:cubicBezTo>
                </a:path>
              </a:pathLst>
            </a:cu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1" name="Freihandform 50"/>
            <p:cNvSpPr/>
            <p:nvPr/>
          </p:nvSpPr>
          <p:spPr>
            <a:xfrm rot="10800000">
              <a:off x="2099443" y="1460886"/>
              <a:ext cx="438150" cy="262731"/>
            </a:xfrm>
            <a:custGeom>
              <a:avLst/>
              <a:gdLst>
                <a:gd name="connsiteX0" fmla="*/ 0 w 438150"/>
                <a:gd name="connsiteY0" fmla="*/ 262731 h 262731"/>
                <a:gd name="connsiteX1" fmla="*/ 219075 w 438150"/>
                <a:gd name="connsiteY1" fmla="*/ 794 h 262731"/>
                <a:gd name="connsiteX2" fmla="*/ 438150 w 438150"/>
                <a:gd name="connsiteY2" fmla="*/ 257969 h 26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38150" h="262731">
                  <a:moveTo>
                    <a:pt x="0" y="262731"/>
                  </a:moveTo>
                  <a:cubicBezTo>
                    <a:pt x="73025" y="132159"/>
                    <a:pt x="146050" y="1588"/>
                    <a:pt x="219075" y="794"/>
                  </a:cubicBezTo>
                  <a:cubicBezTo>
                    <a:pt x="292100" y="0"/>
                    <a:pt x="365125" y="128984"/>
                    <a:pt x="438150" y="257969"/>
                  </a:cubicBezTo>
                </a:path>
              </a:pathLst>
            </a:cu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57" name="Textfeld 56"/>
          <p:cNvSpPr txBox="1"/>
          <p:nvPr/>
        </p:nvSpPr>
        <p:spPr>
          <a:xfrm>
            <a:off x="449843" y="1841635"/>
            <a:ext cx="862991" cy="33855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/>
              <a:t>230V~</a:t>
            </a:r>
            <a:endParaRPr lang="de-DE" sz="1600" dirty="0"/>
          </a:p>
        </p:txBody>
      </p:sp>
      <p:sp>
        <p:nvSpPr>
          <p:cNvPr id="58" name="Rechteck 57"/>
          <p:cNvSpPr/>
          <p:nvPr/>
        </p:nvSpPr>
        <p:spPr>
          <a:xfrm rot="2700000">
            <a:off x="6778730" y="925685"/>
            <a:ext cx="1079928" cy="1079928"/>
          </a:xfrm>
          <a:prstGeom prst="rec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3" name="Form 72"/>
          <p:cNvCxnSpPr/>
          <p:nvPr/>
        </p:nvCxnSpPr>
        <p:spPr>
          <a:xfrm flipV="1">
            <a:off x="5791443" y="702026"/>
            <a:ext cx="1532635" cy="408155"/>
          </a:xfrm>
          <a:prstGeom prst="bentConnector3">
            <a:avLst>
              <a:gd name="adj1" fmla="val 34361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Form 72"/>
          <p:cNvCxnSpPr/>
          <p:nvPr/>
        </p:nvCxnSpPr>
        <p:spPr>
          <a:xfrm>
            <a:off x="5791443" y="1820367"/>
            <a:ext cx="1532635" cy="408155"/>
          </a:xfrm>
          <a:prstGeom prst="bentConnector3">
            <a:avLst>
              <a:gd name="adj1" fmla="val 34361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feld 76"/>
          <p:cNvSpPr txBox="1"/>
          <p:nvPr/>
        </p:nvSpPr>
        <p:spPr>
          <a:xfrm>
            <a:off x="4529460" y="1856082"/>
            <a:ext cx="1906850" cy="83099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err="1" smtClean="0"/>
              <a:t>Trafo</a:t>
            </a:r>
            <a:r>
              <a:rPr lang="de-DE" sz="1600" dirty="0" smtClean="0"/>
              <a:t> als induktive </a:t>
            </a:r>
            <a:r>
              <a:rPr lang="de-DE" sz="1600" dirty="0" err="1" smtClean="0"/>
              <a:t>Dimmerlast</a:t>
            </a:r>
            <a:r>
              <a:rPr lang="de-DE" sz="1600" dirty="0" smtClean="0"/>
              <a:t> </a:t>
            </a:r>
          </a:p>
          <a:p>
            <a:pPr algn="ctr"/>
            <a:r>
              <a:rPr lang="de-DE" sz="1600" dirty="0" smtClean="0"/>
              <a:t>3,6/1</a:t>
            </a:r>
            <a:endParaRPr lang="de-DE" sz="1600" dirty="0"/>
          </a:p>
        </p:txBody>
      </p:sp>
      <p:sp>
        <p:nvSpPr>
          <p:cNvPr id="78" name="Textfeld 77"/>
          <p:cNvSpPr txBox="1"/>
          <p:nvPr/>
        </p:nvSpPr>
        <p:spPr>
          <a:xfrm>
            <a:off x="5729297" y="1173261"/>
            <a:ext cx="653745" cy="584775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/>
              <a:t>64V~ </a:t>
            </a:r>
            <a:r>
              <a:rPr lang="de-DE" sz="1600" dirty="0" err="1" smtClean="0"/>
              <a:t>max</a:t>
            </a:r>
            <a:endParaRPr lang="de-DE" sz="1600" dirty="0"/>
          </a:p>
        </p:txBody>
      </p:sp>
      <p:sp>
        <p:nvSpPr>
          <p:cNvPr id="79" name="Textfeld 78"/>
          <p:cNvSpPr txBox="1"/>
          <p:nvPr/>
        </p:nvSpPr>
        <p:spPr>
          <a:xfrm>
            <a:off x="7008961" y="1173261"/>
            <a:ext cx="653745" cy="584775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/>
              <a:t>90V= </a:t>
            </a:r>
            <a:r>
              <a:rPr lang="de-DE" sz="1600" dirty="0" err="1" smtClean="0"/>
              <a:t>max</a:t>
            </a:r>
            <a:endParaRPr lang="de-DE" sz="1600" dirty="0"/>
          </a:p>
        </p:txBody>
      </p:sp>
      <p:sp>
        <p:nvSpPr>
          <p:cNvPr id="80" name="Ellipse 79"/>
          <p:cNvSpPr>
            <a:spLocks noChangeAspect="1"/>
          </p:cNvSpPr>
          <p:nvPr/>
        </p:nvSpPr>
        <p:spPr>
          <a:xfrm>
            <a:off x="7273849" y="660675"/>
            <a:ext cx="90000" cy="900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1" name="Ellipse 80"/>
          <p:cNvSpPr>
            <a:spLocks noChangeAspect="1"/>
          </p:cNvSpPr>
          <p:nvPr/>
        </p:nvSpPr>
        <p:spPr>
          <a:xfrm>
            <a:off x="7273849" y="2183522"/>
            <a:ext cx="90000" cy="900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3" name="Ellipse 82"/>
          <p:cNvSpPr>
            <a:spLocks noChangeAspect="1"/>
          </p:cNvSpPr>
          <p:nvPr/>
        </p:nvSpPr>
        <p:spPr>
          <a:xfrm>
            <a:off x="8046197" y="3041089"/>
            <a:ext cx="90000" cy="900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5" name="Gerade Verbindung 84"/>
          <p:cNvCxnSpPr>
            <a:endCxn id="98" idx="4"/>
          </p:cNvCxnSpPr>
          <p:nvPr/>
        </p:nvCxnSpPr>
        <p:spPr>
          <a:xfrm rot="16200000" flipH="1">
            <a:off x="5302207" y="2724333"/>
            <a:ext cx="2545539" cy="13453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Ellipse 81"/>
          <p:cNvSpPr>
            <a:spLocks noChangeAspect="1"/>
          </p:cNvSpPr>
          <p:nvPr/>
        </p:nvSpPr>
        <p:spPr>
          <a:xfrm>
            <a:off x="6527825" y="1399510"/>
            <a:ext cx="90000" cy="90000"/>
          </a:xfrm>
          <a:prstGeom prst="ellipse">
            <a:avLst/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7" name="Rechteck 86"/>
          <p:cNvSpPr/>
          <p:nvPr/>
        </p:nvSpPr>
        <p:spPr>
          <a:xfrm>
            <a:off x="5589175" y="5543963"/>
            <a:ext cx="3368394" cy="914683"/>
          </a:xfrm>
          <a:prstGeom prst="rec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Batterie 24 x LiFePO4, 40Ah (72V)</a:t>
            </a:r>
            <a:endParaRPr lang="de-DE" dirty="0"/>
          </a:p>
        </p:txBody>
      </p:sp>
      <p:sp>
        <p:nvSpPr>
          <p:cNvPr id="97" name="Ellipse 96"/>
          <p:cNvSpPr>
            <a:spLocks noChangeAspect="1"/>
          </p:cNvSpPr>
          <p:nvPr/>
        </p:nvSpPr>
        <p:spPr>
          <a:xfrm>
            <a:off x="6536703" y="3041699"/>
            <a:ext cx="90000" cy="90000"/>
          </a:xfrm>
          <a:prstGeom prst="ellipse">
            <a:avLst/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8" name="Ellipse 97"/>
          <p:cNvSpPr>
            <a:spLocks noChangeAspect="1"/>
          </p:cNvSpPr>
          <p:nvPr/>
        </p:nvSpPr>
        <p:spPr>
          <a:xfrm>
            <a:off x="6536703" y="3913830"/>
            <a:ext cx="90000" cy="90000"/>
          </a:xfrm>
          <a:prstGeom prst="ellipse">
            <a:avLst/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2" name="Ellipse 101"/>
          <p:cNvSpPr>
            <a:spLocks noChangeAspect="1"/>
          </p:cNvSpPr>
          <p:nvPr/>
        </p:nvSpPr>
        <p:spPr>
          <a:xfrm>
            <a:off x="8037319" y="1420649"/>
            <a:ext cx="90000" cy="900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3" name="Ellipse 102"/>
          <p:cNvSpPr>
            <a:spLocks noChangeAspect="1"/>
          </p:cNvSpPr>
          <p:nvPr/>
        </p:nvSpPr>
        <p:spPr>
          <a:xfrm>
            <a:off x="8055075" y="3921408"/>
            <a:ext cx="90000" cy="900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0" name="Textfeld 109"/>
          <p:cNvSpPr txBox="1"/>
          <p:nvPr/>
        </p:nvSpPr>
        <p:spPr>
          <a:xfrm>
            <a:off x="6677059" y="3789226"/>
            <a:ext cx="1360260" cy="584775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/>
              <a:t>Spannungs-</a:t>
            </a:r>
            <a:r>
              <a:rPr lang="de-DE" sz="1600" dirty="0" err="1" smtClean="0"/>
              <a:t>überwachung</a:t>
            </a:r>
            <a:endParaRPr lang="de-DE" sz="1600" dirty="0"/>
          </a:p>
        </p:txBody>
      </p:sp>
      <p:cxnSp>
        <p:nvCxnSpPr>
          <p:cNvPr id="112" name="Gerade Verbindung 111"/>
          <p:cNvCxnSpPr>
            <a:endCxn id="97" idx="6"/>
          </p:cNvCxnSpPr>
          <p:nvPr/>
        </p:nvCxnSpPr>
        <p:spPr>
          <a:xfrm rot="10800000">
            <a:off x="6626703" y="3086699"/>
            <a:ext cx="601886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Gerade Verbindung 113"/>
          <p:cNvCxnSpPr/>
          <p:nvPr/>
        </p:nvCxnSpPr>
        <p:spPr>
          <a:xfrm rot="10800000">
            <a:off x="7485122" y="3086699"/>
            <a:ext cx="601886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Gerade Verbindung 115"/>
          <p:cNvCxnSpPr/>
          <p:nvPr/>
        </p:nvCxnSpPr>
        <p:spPr>
          <a:xfrm rot="5400000">
            <a:off x="7155281" y="3085905"/>
            <a:ext cx="659683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Gerade Verbindung 116"/>
          <p:cNvCxnSpPr/>
          <p:nvPr/>
        </p:nvCxnSpPr>
        <p:spPr>
          <a:xfrm rot="5400000">
            <a:off x="6907701" y="3085906"/>
            <a:ext cx="659683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feld 117"/>
          <p:cNvSpPr txBox="1"/>
          <p:nvPr/>
        </p:nvSpPr>
        <p:spPr>
          <a:xfrm>
            <a:off x="6907978" y="2748145"/>
            <a:ext cx="326841" cy="33855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/>
              <a:t>+</a:t>
            </a:r>
            <a:endParaRPr lang="de-DE" sz="1600" dirty="0"/>
          </a:p>
        </p:txBody>
      </p:sp>
      <p:sp>
        <p:nvSpPr>
          <p:cNvPr id="119" name="Textfeld 118"/>
          <p:cNvSpPr txBox="1"/>
          <p:nvPr/>
        </p:nvSpPr>
        <p:spPr>
          <a:xfrm>
            <a:off x="6933701" y="2440857"/>
            <a:ext cx="851778" cy="33855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>
                <a:solidFill>
                  <a:schemeClr val="tx1"/>
                </a:solidFill>
              </a:rPr>
              <a:t>2000µF</a:t>
            </a:r>
            <a:endParaRPr lang="de-DE" sz="1600" dirty="0"/>
          </a:p>
        </p:txBody>
      </p:sp>
      <p:sp>
        <p:nvSpPr>
          <p:cNvPr id="120" name="Rechteck 119"/>
          <p:cNvSpPr/>
          <p:nvPr/>
        </p:nvSpPr>
        <p:spPr>
          <a:xfrm>
            <a:off x="1552503" y="1021297"/>
            <a:ext cx="480123" cy="157673"/>
          </a:xfrm>
          <a:prstGeom prst="rec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1" name="Textfeld 120"/>
          <p:cNvSpPr txBox="1"/>
          <p:nvPr/>
        </p:nvSpPr>
        <p:spPr>
          <a:xfrm>
            <a:off x="727969" y="660675"/>
            <a:ext cx="1491633" cy="33855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/>
              <a:t>Sicherung 10A</a:t>
            </a:r>
            <a:endParaRPr lang="de-DE" sz="1600" dirty="0"/>
          </a:p>
        </p:txBody>
      </p:sp>
      <p:sp>
        <p:nvSpPr>
          <p:cNvPr id="126" name="Ellipse 125"/>
          <p:cNvSpPr>
            <a:spLocks noChangeAspect="1"/>
          </p:cNvSpPr>
          <p:nvPr/>
        </p:nvSpPr>
        <p:spPr>
          <a:xfrm>
            <a:off x="6536703" y="4528514"/>
            <a:ext cx="90000" cy="90000"/>
          </a:xfrm>
          <a:prstGeom prst="ellipse">
            <a:avLst/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28" name="Gerade Verbindung 127"/>
          <p:cNvCxnSpPr/>
          <p:nvPr/>
        </p:nvCxnSpPr>
        <p:spPr>
          <a:xfrm rot="6600000">
            <a:off x="6139891" y="4276524"/>
            <a:ext cx="659683" cy="1588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Gerade Verbindung 131"/>
          <p:cNvCxnSpPr/>
          <p:nvPr/>
        </p:nvCxnSpPr>
        <p:spPr>
          <a:xfrm rot="10800000">
            <a:off x="6589971" y="3965508"/>
            <a:ext cx="180000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Gerade Verbindung 134"/>
          <p:cNvCxnSpPr/>
          <p:nvPr/>
        </p:nvCxnSpPr>
        <p:spPr>
          <a:xfrm rot="10800000">
            <a:off x="7911807" y="3965508"/>
            <a:ext cx="1800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Rechteck 135"/>
          <p:cNvSpPr/>
          <p:nvPr/>
        </p:nvSpPr>
        <p:spPr>
          <a:xfrm rot="16200000">
            <a:off x="6338417" y="4891596"/>
            <a:ext cx="480123" cy="157673"/>
          </a:xfrm>
          <a:prstGeom prst="rect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8" name="Pfeil nach rechts 137"/>
          <p:cNvSpPr/>
          <p:nvPr/>
        </p:nvSpPr>
        <p:spPr>
          <a:xfrm rot="16200000">
            <a:off x="2254148" y="2307653"/>
            <a:ext cx="1546069" cy="1190496"/>
          </a:xfrm>
          <a:prstGeom prst="rightArrow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de-DE" sz="1600" dirty="0" smtClean="0"/>
              <a:t>% Phasen-anschnitt</a:t>
            </a:r>
            <a:endParaRPr lang="de-DE" sz="1600" dirty="0"/>
          </a:p>
        </p:txBody>
      </p:sp>
      <p:cxnSp>
        <p:nvCxnSpPr>
          <p:cNvPr id="140" name="Gerade Verbindung 139"/>
          <p:cNvCxnSpPr/>
          <p:nvPr/>
        </p:nvCxnSpPr>
        <p:spPr>
          <a:xfrm rot="16200000" flipH="1">
            <a:off x="6419897" y="5373889"/>
            <a:ext cx="333472" cy="668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Gerade Verbindung 142"/>
          <p:cNvCxnSpPr/>
          <p:nvPr/>
        </p:nvCxnSpPr>
        <p:spPr>
          <a:xfrm rot="10800000">
            <a:off x="6652332" y="4728782"/>
            <a:ext cx="601886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Gerade Verbindung 143"/>
          <p:cNvCxnSpPr/>
          <p:nvPr/>
        </p:nvCxnSpPr>
        <p:spPr>
          <a:xfrm rot="10800000">
            <a:off x="6657315" y="5208904"/>
            <a:ext cx="601886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feld 144"/>
          <p:cNvSpPr txBox="1"/>
          <p:nvPr/>
        </p:nvSpPr>
        <p:spPr>
          <a:xfrm>
            <a:off x="6564557" y="4675514"/>
            <a:ext cx="1254814" cy="584775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600" dirty="0" err="1" smtClean="0"/>
              <a:t>Stromüber-wachung</a:t>
            </a:r>
            <a:endParaRPr lang="de-DE" sz="1600" dirty="0"/>
          </a:p>
        </p:txBody>
      </p:sp>
      <p:sp>
        <p:nvSpPr>
          <p:cNvPr id="146" name="Textfeld 145"/>
          <p:cNvSpPr txBox="1"/>
          <p:nvPr/>
        </p:nvSpPr>
        <p:spPr>
          <a:xfrm>
            <a:off x="3798944" y="3675936"/>
            <a:ext cx="2858371" cy="1077218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AutoNum type="alphaUcParenR"/>
            </a:pPr>
            <a:r>
              <a:rPr lang="de-DE" sz="1600" dirty="0" smtClean="0"/>
              <a:t>Stromerhöhung bis 10A</a:t>
            </a:r>
          </a:p>
          <a:p>
            <a:pPr marL="342900" indent="-342900">
              <a:buAutoNum type="alphaUcParenR"/>
            </a:pPr>
            <a:r>
              <a:rPr lang="de-DE" sz="1600" dirty="0" err="1" smtClean="0"/>
              <a:t>Konstantstrom</a:t>
            </a:r>
            <a:r>
              <a:rPr lang="de-DE" sz="1600" dirty="0" smtClean="0"/>
              <a:t> 10A bis 82V</a:t>
            </a:r>
          </a:p>
          <a:p>
            <a:pPr marL="342900" indent="-342900">
              <a:buAutoNum type="alphaUcParenR"/>
            </a:pPr>
            <a:r>
              <a:rPr lang="de-DE" sz="1600" dirty="0" smtClean="0"/>
              <a:t>Stromreduktion bis 87V</a:t>
            </a:r>
          </a:p>
          <a:p>
            <a:pPr marL="342900" indent="-342900">
              <a:buAutoNum type="alphaUcParenR"/>
            </a:pPr>
            <a:r>
              <a:rPr lang="de-DE" sz="1600" dirty="0" smtClean="0"/>
              <a:t>Abschalten</a:t>
            </a:r>
            <a:endParaRPr lang="de-DE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254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25400">
          <a:solidFill>
            <a:schemeClr val="tx1"/>
          </a:solidFill>
        </a:ln>
      </a:spPr>
      <a:bodyPr wrap="square" rtlCol="0">
        <a:spAutoFit/>
      </a:bodyPr>
      <a:lstStyle>
        <a:defPPr algn="ctr">
          <a:defRPr sz="1400" dirty="0" smtClean="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Bildschirmpräsentation (4:3)</PresentationFormat>
  <Paragraphs>24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Larissa-Design</vt:lpstr>
      <vt:lpstr>Neues (?) Ladegerät-Konzept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Neues (?) Ladegerät-Konzept</dc:title>
  <dc:creator>Mathias Elsaesser</dc:creator>
  <cp:lastModifiedBy>Mathias Elsaesser</cp:lastModifiedBy>
  <cp:revision>21</cp:revision>
  <dcterms:created xsi:type="dcterms:W3CDTF">2012-08-28T19:33:52Z</dcterms:created>
  <dcterms:modified xsi:type="dcterms:W3CDTF">2012-08-28T21:31:36Z</dcterms:modified>
</cp:coreProperties>
</file>